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722" r:id="rId3"/>
    <p:sldId id="256" r:id="rId4"/>
    <p:sldId id="264" r:id="rId5"/>
    <p:sldId id="260" r:id="rId6"/>
    <p:sldId id="261" r:id="rId7"/>
    <p:sldId id="262" r:id="rId8"/>
    <p:sldId id="263" r:id="rId9"/>
    <p:sldId id="266" r:id="rId10"/>
    <p:sldId id="257" r:id="rId11"/>
    <p:sldId id="258" r:id="rId12"/>
    <p:sldId id="259" r:id="rId13"/>
    <p:sldId id="267" r:id="rId14"/>
    <p:sldId id="268" r:id="rId15"/>
    <p:sldId id="269" r:id="rId16"/>
    <p:sldId id="270" r:id="rId1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6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0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60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98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54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CDCF-0E99-4875-971D-631482C3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97E3-8987-429D-B8B0-220ACAFE8222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24C4E-9ADA-4EC4-820B-4CDB4F0D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075ED-554A-47C8-B895-EFC3E0B0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9B9E-213A-4BD8-9360-E5348EED2F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707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BC728-048C-4849-9A5F-4268F1FD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E0F17-4236-4006-ABBD-A27DA223B03D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D6BCD-1DAC-4D64-9223-BB897828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A8A38-C8EE-46EF-AD23-0E017E9A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F57F-EEE1-4E29-A228-0CD315D949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594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46963-30F0-43DA-BC04-8888B5EF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BEF66-FBC2-4EFA-B24B-F0F5393BC10B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A62FD-25C1-4D29-9E7E-951817A3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4B5A8-E0BC-4595-B1C6-2565D5DA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E475-231D-4214-BB88-B68430A7B3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572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35CEC6-2A61-47A6-AB78-07DBAD46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33F3D-8EA6-4F2C-AC81-69154E8D7804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039347-018F-4C6D-919A-B3CF95D5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771757-FC5E-4E40-9638-4D0D1600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AFEA-E8F2-46C8-9D6B-4E25EB7A0E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693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5F3CC9-298D-42C1-80B6-C67FD8AB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99E7-AF81-48A5-BC39-42524AA9E767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9FF0C4-58C9-4206-A2EC-BC5F4F37E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A69B01-B531-4CF5-9A9E-4AC78646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B1F7-2040-4FBD-9626-092A41BD78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0646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CE4FC7-858F-4697-862B-D1D1F173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3DB4-4F59-4128-9E07-94DA2162A9EA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A02B6FF-951F-4B7B-976E-BD56316F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C5D088-4347-4DC3-947B-A64C59DB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433F-8992-4A1D-894C-0E84E8045F8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5511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CB4EBC-019D-4745-94DE-880D9BB0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E083-B07A-4EBF-B04F-65655BD65E66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F822E8-0DC4-4A94-B8FA-D3619901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0639AC9-ABA2-4442-A6DB-44111B5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7EB3-8743-40E4-A1F1-CDF440E26E6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9277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CC9E21-5F66-415D-884C-9BFA1FDF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7D8B-F152-40CB-86C4-843247EB948A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71E139-EF69-4B66-A105-7486AF2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42E252-ADBD-4A14-B553-F35672E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F42B-487E-4D9D-B40E-0D147F041A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570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51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09BEB1-484D-4D4E-912B-B3F10645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38A8-241A-491C-A627-0B4C6E7C8BD1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2B4247-BA77-4F40-82B1-5692DA6C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88E7D5-E968-4499-9FFD-2DB2CFC7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A197-2E85-45B1-8A69-3351DD69C0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9218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952EE-B966-4B7D-9B9B-56A9C44D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F5BC-453D-4220-9952-B2E9F5C56974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FFC65-FB9D-43F2-B239-3B71E0EF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ED440-53DB-4B11-BB03-03514976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1442C-835E-4DBB-9552-437A41DFBF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9047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5D330-84AE-4866-8918-29C63312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847B-FC52-467F-8984-7AC48B6FF7DD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1751-5D2D-40ED-8060-E0F77A1A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F600F-0193-49F9-A031-77D39892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5BE7-94C9-4F3F-8A3C-A142DAA989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032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5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5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2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0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8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D4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2DFF-542D-4538-940C-8C9CB4C7A521}" type="datetimeFigureOut">
              <a:rPr lang="it-IT" smtClean="0"/>
              <a:t>25/04/2025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61F1-2F49-4195-9B5B-E33D9316CF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4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21D6A42-98BE-4786-8EDF-572AA05C8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7BC0CA0-ACDD-4951-9A06-21C7DBF30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90EE0-7F1F-45AC-8A17-0C704B156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F3C220-1D9E-4A86-A725-C0460F26ED55}" type="datetimeFigureOut">
              <a:rPr lang="it-IT"/>
              <a:pPr>
                <a:defRPr/>
              </a:pPr>
              <a:t>25/04/2025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9136F-50A0-4EB4-BD98-4A095E581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B1580-CAFA-492D-B848-E5188E1CC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B28292-474F-4935-A1C3-50A499A900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848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C5A2C3CB-BC13-45FC-9C29-39D85DB24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606426"/>
            <a:ext cx="3275012" cy="4857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344735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55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84B52898-ECEC-4AC9-8188-B64F675B8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103314"/>
            <a:ext cx="4725987" cy="485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359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DOMENICA 27 APRILE 2025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65FB1B5C-E987-4795-A9F1-16B0F3906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747838"/>
            <a:ext cx="5672137" cy="44878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285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2 Samuele 20 - Franco 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216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Francesco T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56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164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Luca - Roberto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148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>
                <a:solidFill>
                  <a:srgbClr val="000000"/>
                </a:solidFill>
                <a:cs typeface="Arial" panose="020B0604020202020204" pitchFamily="34" charset="0"/>
              </a:rPr>
              <a:t>: Roberto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8411" y="214151"/>
            <a:ext cx="905631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500" b="1" i="0" dirty="0">
                <a:solidFill>
                  <a:srgbClr val="FF0000"/>
                </a:solidFill>
                <a:effectLst/>
                <a:hlinkClick r:id="rId2" action="ppaction://hlinksldjump"/>
              </a:rPr>
              <a:t>Esdra 4:1-4</a:t>
            </a:r>
            <a:endParaRPr lang="it-IT" sz="25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500" b="1" i="0" dirty="0">
                <a:solidFill>
                  <a:srgbClr val="FF0000"/>
                </a:solidFill>
                <a:effectLst/>
              </a:rPr>
              <a:t>1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 - Quando i </a:t>
            </a:r>
            <a:r>
              <a:rPr lang="it-IT" sz="2500" b="0" i="0" u="sng" dirty="0">
                <a:solidFill>
                  <a:srgbClr val="000000"/>
                </a:solidFill>
                <a:effectLst/>
              </a:rPr>
              <a:t>nemici di Giuda e di Beniamino 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vennero a sapere che i reduci dall'esilio costruivano un tempio al Signore, Dio d'Israele,</a:t>
            </a:r>
            <a:endParaRPr lang="it-IT" sz="2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500" b="1" i="0" dirty="0">
                <a:solidFill>
                  <a:srgbClr val="FF0000"/>
                </a:solidFill>
                <a:effectLst/>
              </a:rPr>
              <a:t>2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 - si avvicinarono a </a:t>
            </a:r>
            <a:r>
              <a:rPr lang="it-IT" sz="2500" b="0" i="0" dirty="0" err="1">
                <a:solidFill>
                  <a:srgbClr val="000000"/>
                </a:solidFill>
                <a:effectLst/>
              </a:rPr>
              <a:t>Zorobabele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 e ai capi famiglia e dissero loro: «Noi vogliamo costruire con voi, perché, come voi, noi cerchiamo il vostro Dio, e gli offriamo sacrifici dal tempo di </a:t>
            </a:r>
            <a:r>
              <a:rPr lang="it-IT" sz="2500" b="0" i="0" dirty="0" err="1">
                <a:solidFill>
                  <a:srgbClr val="000000"/>
                </a:solidFill>
                <a:effectLst/>
              </a:rPr>
              <a:t>Esar-Addon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, re d'Assiria, che ci ha fatti venire in questo paese».</a:t>
            </a:r>
            <a:endParaRPr lang="it-IT" sz="2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500" b="1" i="0" dirty="0">
                <a:solidFill>
                  <a:srgbClr val="FF0000"/>
                </a:solidFill>
                <a:effectLst/>
              </a:rPr>
              <a:t>3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 - Ma </a:t>
            </a:r>
            <a:r>
              <a:rPr lang="it-IT" sz="2500" b="0" i="0" dirty="0" err="1">
                <a:solidFill>
                  <a:srgbClr val="000000"/>
                </a:solidFill>
                <a:effectLst/>
              </a:rPr>
              <a:t>Zorobabele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, </a:t>
            </a:r>
            <a:r>
              <a:rPr lang="it-IT" sz="2500" b="0" i="0" dirty="0" err="1">
                <a:solidFill>
                  <a:srgbClr val="000000"/>
                </a:solidFill>
                <a:effectLst/>
              </a:rPr>
              <a:t>Iesua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, e gli altri capi famiglia d'Israele risposero loro: «</a:t>
            </a:r>
            <a:r>
              <a:rPr lang="it-IT" sz="2500" b="0" i="0" u="sng" dirty="0">
                <a:solidFill>
                  <a:srgbClr val="000000"/>
                </a:solidFill>
                <a:effectLst/>
              </a:rPr>
              <a:t>Non è compito vostro costruire insieme a noi 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una casa al nostro Dio; </a:t>
            </a:r>
            <a:r>
              <a:rPr lang="it-IT" sz="2500" b="0" i="0" u="sng" dirty="0">
                <a:solidFill>
                  <a:srgbClr val="000000"/>
                </a:solidFill>
                <a:effectLst/>
              </a:rPr>
              <a:t>noi la costruiremo da soli 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al SIGNORE, Dio d'Israele, come Ciro, re di Persia, ci ha ordinato».</a:t>
            </a:r>
            <a:endParaRPr lang="it-IT" sz="2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500" b="1" i="0" dirty="0">
                <a:solidFill>
                  <a:srgbClr val="FF0000"/>
                </a:solidFill>
                <a:effectLst/>
              </a:rPr>
              <a:t>4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 - Allora la </a:t>
            </a:r>
            <a:r>
              <a:rPr lang="it-IT" sz="2500" b="0" i="0" u="sng" dirty="0">
                <a:solidFill>
                  <a:srgbClr val="000000"/>
                </a:solidFill>
                <a:effectLst/>
              </a:rPr>
              <a:t>gente del paese 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si mise a </a:t>
            </a:r>
            <a:r>
              <a:rPr lang="it-IT" sz="2500" b="0" i="0" u="sng" dirty="0">
                <a:solidFill>
                  <a:srgbClr val="000000"/>
                </a:solidFill>
                <a:effectLst/>
              </a:rPr>
              <a:t>scoraggiare </a:t>
            </a:r>
            <a:r>
              <a:rPr lang="it-IT" sz="2500" b="0" i="0" dirty="0">
                <a:solidFill>
                  <a:srgbClr val="000000"/>
                </a:solidFill>
                <a:effectLst/>
              </a:rPr>
              <a:t>il popolo di Giuda, a molestarlo per impedirgli di fabbricare</a:t>
            </a:r>
            <a:r>
              <a:rPr lang="it-IT" sz="2800" dirty="0">
                <a:solidFill>
                  <a:srgbClr val="000000"/>
                </a:solidFill>
              </a:rPr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5352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4840" y="488515"/>
            <a:ext cx="9056319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solidFill>
                  <a:srgbClr val="FF0000"/>
                </a:solidFill>
                <a:hlinkClick r:id="rId2" action="ppaction://hlinksldjump"/>
              </a:rPr>
              <a:t>Aggeo 1:1-5</a:t>
            </a:r>
            <a:endParaRPr lang="it-IT" sz="2400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400" b="1" i="0" dirty="0">
                <a:solidFill>
                  <a:srgbClr val="FF0000"/>
                </a:solidFill>
                <a:effectLst/>
              </a:rPr>
              <a:t>1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- Il secondo anno del re Dario, il primo giorno del sesto mese, la parola del SIGNORE fu rivolta, per mezzo del profeta Aggeo, a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Zorobabel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, figlio di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Sealtiel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, governatore di Giuda, e a Giosuè, figlio di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Iosadac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, sommo sacerdote, in questi termini:</a:t>
            </a:r>
            <a:endParaRPr lang="it-IT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400" b="1" i="0" dirty="0">
                <a:solidFill>
                  <a:srgbClr val="FF0000"/>
                </a:solidFill>
                <a:effectLst/>
              </a:rPr>
              <a:t>2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Così parla il SIGNORE degli eserciti: «Questo popolo dice: "Non è ancora venuto il tempo in cui si deve ricostruire la casa del SIGNORE"».</a:t>
            </a:r>
            <a:endParaRPr lang="it-IT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400" b="1" i="0" dirty="0">
                <a:solidFill>
                  <a:srgbClr val="FF0000"/>
                </a:solidFill>
                <a:effectLst/>
              </a:rPr>
              <a:t>3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Per questo la parola del SIGNORE fu rivolta loro per mezzo del profeta Aggeo, in questi termini:</a:t>
            </a:r>
            <a:endParaRPr lang="it-IT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400" b="1" i="0" dirty="0">
                <a:solidFill>
                  <a:srgbClr val="FF0000"/>
                </a:solidFill>
                <a:effectLst/>
              </a:rPr>
              <a:t>4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«Vi sembra questo il momento di abitare nelle vostre case ben rivestite di legno, mentre questo tempio è in rovina?»</a:t>
            </a:r>
            <a:endParaRPr lang="it-IT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2400" b="1" i="0" dirty="0">
                <a:solidFill>
                  <a:srgbClr val="FF0000"/>
                </a:solidFill>
                <a:effectLst/>
              </a:rPr>
              <a:t>5</a:t>
            </a:r>
            <a:r>
              <a:rPr lang="it-IT" sz="2400" b="1" i="0" dirty="0">
                <a:solidFill>
                  <a:srgbClr val="000000"/>
                </a:solidFill>
                <a:effectLst/>
              </a:rPr>
              <a:t> -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Ora così parla il SIGNORE degli eserciti: «Riflettete bene sulla vostra condotta!</a:t>
            </a:r>
            <a:endParaRPr lang="it-IT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38228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78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17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67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12942"/>
            <a:ext cx="9906000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Aggeo 1:6-14</a:t>
            </a:r>
            <a:endParaRPr lang="it-IT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</a:rPr>
              <a:t>6</a:t>
            </a:r>
            <a:r>
              <a:rPr lang="it-IT" sz="1400" b="0" i="0" dirty="0">
                <a:solidFill>
                  <a:srgbClr val="FF0000"/>
                </a:solidFill>
                <a:effectLst/>
              </a:rPr>
              <a:t> </a:t>
            </a:r>
            <a:r>
              <a:rPr lang="it-IT" sz="1400" b="0" i="0" dirty="0">
                <a:solidFill>
                  <a:srgbClr val="000000"/>
                </a:solidFill>
                <a:effectLst/>
              </a:rPr>
              <a:t>- Avete seminato molto e avete raccolto poco; voi mangiate, ma senza saziarvi; bevete, ma senza soddisfare la vostra sete; vi vestite, ma non c' è chi si riscaldi; chi guadagna un salario mette il suo salario in una borsa bucata».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</a:rPr>
              <a:t>7</a:t>
            </a:r>
            <a:r>
              <a:rPr lang="it-IT" sz="1400" b="1" i="0" dirty="0">
                <a:solidFill>
                  <a:srgbClr val="000000"/>
                </a:solidFill>
                <a:effectLst/>
              </a:rPr>
              <a:t> -</a:t>
            </a:r>
            <a:r>
              <a:rPr lang="it-IT" sz="1400" b="0" i="0" dirty="0">
                <a:solidFill>
                  <a:srgbClr val="000000"/>
                </a:solidFill>
                <a:effectLst/>
              </a:rPr>
              <a:t> Così parla il SIGNORE degli eserciti: «Riflettete bene sulla vostra condotta!</a:t>
            </a:r>
            <a:endParaRPr lang="it-IT" sz="1400" b="1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8</a:t>
            </a:r>
            <a:r>
              <a:rPr lang="it-IT" sz="1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Salite nella regione montuosa, portate del legname e ricostruite la casa: io me ne compiacerò e sarò glorificato», dice il SIGNORE.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9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«Voi vi aspettavate molto ed ecco c'è poco; ciò che avete portato in casa, io l' ho soffiato via. Perché?» dice il SIGNORE degli eserciti. «A motivo della mia casa che è in rovina, mentre ognuno di voi si dà premura solo per la propria casa.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10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Perciò il cielo, sopra di voi, è rimasto chiuso; non c' è stata rugiada e la terra ha trattenuto il suo prodotto.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11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Io ho chiamato la siccità sul paese, sui monti, sul grano, sul vino, sull' olio, su tutto ciò che il suolo produce, sugli uomini, sul bestiame e su tutto il lavoro delle mani».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12</a:t>
            </a:r>
            <a:r>
              <a:rPr lang="it-IT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Allora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Zorobabel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figlio di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Sealtiel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e Giosuè, figlio di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Iosadac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il sommo sacerdote, e tutto il resto del popolo, ascoltarono la voce del SIGNORE, loro Dio, e le parole del profeta Aggeo che portavano il messaggio che il SIGNORE, loro Dio, gli aveva affidato. Il popolo ebbe timore del SIGNORE.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13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-Aggeo, inviato dal SIGNORE, trasmise al popolo questo messaggio del SIGNORE: «Io sono con voi», dice il SIGNORE.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sz="1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14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Il SIGNORE risvegliò lo spirito di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Zorobabel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figlio di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Sealtiel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governatore di Giuda, e lo spirito di Giosuè, figlio di </a:t>
            </a:r>
            <a:r>
              <a:rPr lang="it-IT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Iosadac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sommo sacerdote, e lo spirito di tutto il resto del popolo; essi vennero e cominciarono a lavorare nella casa del SIGNORE degli eserciti, loro Dio,</a:t>
            </a:r>
            <a:endParaRPr lang="it-IT" sz="1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4882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58079" y="946984"/>
            <a:ext cx="5938903" cy="272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COSTRUIRE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54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TEMPIO</a:t>
            </a:r>
            <a:endParaRPr lang="it-IT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51030" y="4952779"/>
            <a:ext cx="4953000" cy="9939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it-IT" sz="2800" b="1" cap="al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Corinzi 6:2</a:t>
            </a:r>
            <a:endParaRPr lang="it-IT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it-IT" sz="28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«Oggi è il giorno della salvezza»</a:t>
            </a:r>
            <a:endParaRPr lang="it-IT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66135" y="954107"/>
            <a:ext cx="857372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800" b="1" dirty="0">
                <a:solidFill>
                  <a:srgbClr val="FF0000"/>
                </a:solidFill>
                <a:hlinkClick r:id="rId2" action="ppaction://hlinksldjump"/>
              </a:rPr>
              <a:t>Esdra 2:64-70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/>
              <a:t>- Esdra informa riguardo l’uscita del popolo di Giuda da Babilonia, con la promessa del popolo di voler fare </a:t>
            </a:r>
            <a:r>
              <a:rPr lang="it-IT" sz="2800" b="1" u="sng" dirty="0"/>
              <a:t>offerte per ricostruire la Casa di Dio</a:t>
            </a:r>
            <a:r>
              <a:rPr lang="it-IT" sz="2800" b="1" dirty="0"/>
              <a:t>.</a:t>
            </a:r>
          </a:p>
          <a:p>
            <a:pPr lvl="0" algn="just"/>
            <a:endParaRPr lang="it-IT" sz="2800" b="1" dirty="0"/>
          </a:p>
          <a:p>
            <a:pPr lvl="0" algn="just"/>
            <a:endParaRPr lang="it-IT" sz="1000" b="1" dirty="0">
              <a:solidFill>
                <a:srgbClr val="FF0000"/>
              </a:solidFill>
            </a:endParaRPr>
          </a:p>
          <a:p>
            <a:pPr lvl="0" algn="just"/>
            <a:r>
              <a:rPr lang="it-IT" sz="2800" b="1" dirty="0">
                <a:solidFill>
                  <a:srgbClr val="FF0000"/>
                </a:solidFill>
                <a:hlinkClick r:id="rId3" action="ppaction://hlinksldjump"/>
              </a:rPr>
              <a:t>Esdra 4:1-4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/>
              <a:t>-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/>
              <a:t> Ancora Esdra parla </a:t>
            </a:r>
            <a:r>
              <a:rPr lang="it-IT" sz="2800" b="1" u="sng" dirty="0"/>
              <a:t>dell’intrusione di stranieri nella costruzione del tempio</a:t>
            </a:r>
            <a:r>
              <a:rPr lang="it-IT" sz="2800" b="1" dirty="0"/>
              <a:t>; ma il popolo di Giuda si oppose dicendo che quello non era compito di stranieri, ma del popolo di Dio.</a:t>
            </a:r>
          </a:p>
          <a:p>
            <a:pPr lvl="0" algn="just"/>
            <a:endParaRPr lang="it-IT" sz="2800" b="1" dirty="0"/>
          </a:p>
          <a:p>
            <a:pPr lvl="0" algn="just"/>
            <a:endParaRPr lang="it-IT" sz="1000" b="1" dirty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rgbClr val="FF0000"/>
                </a:solidFill>
                <a:hlinkClick r:id="rId4" action="ppaction://hlinksldjump"/>
              </a:rPr>
              <a:t>Aggeo 1:1-5</a:t>
            </a:r>
            <a:r>
              <a:rPr lang="it-IT" sz="2800" b="1" dirty="0"/>
              <a:t>  - Aggeo riferisce sulla giustizia di Dio; perché essi </a:t>
            </a:r>
            <a:r>
              <a:rPr lang="it-IT" sz="2800" b="1" u="sng" dirty="0"/>
              <a:t>abbandonarono la costruzione del tempio </a:t>
            </a:r>
            <a:r>
              <a:rPr lang="it-IT" sz="2800" b="1" dirty="0"/>
              <a:t>per costruirsi le loro case rivestite di legno.</a:t>
            </a:r>
            <a:endParaRPr lang="it-IT" sz="28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CA563F3-5463-47F6-A1A3-186FE14EA452}"/>
              </a:ext>
            </a:extLst>
          </p:cNvPr>
          <p:cNvSpPr txBox="1"/>
          <p:nvPr/>
        </p:nvSpPr>
        <p:spPr>
          <a:xfrm>
            <a:off x="167148" y="256193"/>
            <a:ext cx="9611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00FF"/>
                </a:solidFill>
              </a:rPr>
              <a:t>NOTIZIE SULLA RICOSTRUZIONE DEL TEMPIO NEL VT</a:t>
            </a:r>
          </a:p>
        </p:txBody>
      </p:sp>
    </p:spTree>
    <p:extLst>
      <p:ext uri="{BB962C8B-B14F-4D97-AF65-F5344CB8AC3E}">
        <p14:creationId xmlns:p14="http://schemas.microsoft.com/office/powerpoint/2010/main" val="5696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6405" y="1184987"/>
            <a:ext cx="87556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Quando si rimanda il proprio dovere</a:t>
            </a:r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Atti 26:28-29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0" dirty="0">
                <a:solidFill>
                  <a:srgbClr val="0000FF"/>
                </a:solidFill>
                <a:effectLst/>
              </a:rPr>
              <a:t>Agrippa disse a Paolo: «</a:t>
            </a:r>
            <a:r>
              <a:rPr lang="it-IT" sz="2800" i="1" dirty="0">
                <a:solidFill>
                  <a:srgbClr val="0000FF"/>
                </a:solidFill>
              </a:rPr>
              <a:t>Per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 poco </a:t>
            </a:r>
            <a:r>
              <a:rPr lang="it-IT" sz="2800" i="1" dirty="0">
                <a:solidFill>
                  <a:srgbClr val="0000FF"/>
                </a:solidFill>
              </a:rPr>
              <a:t>non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 mi persuadi a diventare cristiano</a:t>
            </a:r>
            <a:r>
              <a:rPr lang="it-IT" sz="2800" b="0" i="0" dirty="0">
                <a:solidFill>
                  <a:srgbClr val="0000FF"/>
                </a:solidFill>
                <a:effectLst/>
              </a:rPr>
              <a:t>»</a:t>
            </a:r>
            <a:r>
              <a:rPr lang="it-IT" sz="2800" dirty="0">
                <a:solidFill>
                  <a:srgbClr val="0000FF"/>
                </a:solidFill>
              </a:rPr>
              <a:t> </a:t>
            </a:r>
            <a:r>
              <a:rPr lang="it-IT" sz="2800" b="0" i="0" dirty="0">
                <a:solidFill>
                  <a:srgbClr val="0000FF"/>
                </a:solidFill>
                <a:effectLst/>
              </a:rPr>
              <a:t>E Paolo: «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Piacesse a Dio che con poco o con molto, non solamente tu, ma anche tutti quelli che oggi mi ascoltano, diventaste tali, quale sono io, all' infuori di queste catene</a:t>
            </a:r>
            <a:r>
              <a:rPr lang="it-IT" sz="2800" b="0" i="0" dirty="0">
                <a:solidFill>
                  <a:srgbClr val="0000FF"/>
                </a:solidFill>
                <a:effectLst/>
              </a:rPr>
              <a:t>»</a:t>
            </a:r>
            <a:endParaRPr lang="it-IT" sz="2800" dirty="0">
              <a:solidFill>
                <a:srgbClr val="0000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89971" y="4765072"/>
            <a:ext cx="77285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Nella infedeltà dottrinale</a:t>
            </a:r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1 Giovanni 1:9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Se confessiamo i nostri peccati, egli è fedele e giusto da perdonarci i peccati e purificarci da ogni iniquità</a:t>
            </a:r>
            <a:endParaRPr lang="it-IT" sz="2800" i="1" dirty="0">
              <a:solidFill>
                <a:srgbClr val="0000FF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6B94A3E-3541-4430-81AB-4A8C174B9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62" y="2260"/>
            <a:ext cx="7273158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0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4816" y="398787"/>
            <a:ext cx="7928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si evita lo studio della Parola</a:t>
            </a: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2 Timoteo 2:15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Sforzati di presentare te stesso davanti a Dio come un uomo approvato, un operaio che non abbia di che vergognarsi, che dispensi rettamente la parola della verità</a:t>
            </a:r>
            <a:endParaRPr lang="it-IT" sz="2800" i="1" dirty="0">
              <a:solidFill>
                <a:srgbClr val="0000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4087" y="3115509"/>
            <a:ext cx="86304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Quando qualcuno si svia dalla Verità</a:t>
            </a:r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Giacomo 5:19-20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Fratelli miei, se qualcuno tra di voi si svia dalla verità e uno lo riconduce indietro,</a:t>
            </a:r>
            <a:r>
              <a:rPr lang="it-IT" sz="2800" i="1" dirty="0">
                <a:solidFill>
                  <a:srgbClr val="0000FF"/>
                </a:solidFill>
              </a:rPr>
              <a:t> 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costui sappia che chi avrà riportato indietro un peccatore dall' errore della sua via salverà l'anima del peccatore dalla morte e coprirà una gran quantità di peccati</a:t>
            </a:r>
            <a:endParaRPr lang="it-IT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13358" y="97448"/>
            <a:ext cx="93139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Quando vi è una relazione illegale</a:t>
            </a:r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Giovanni 4:17-18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La donna gli rispose: «Non ho marito». E Gesù: «Hai detto bene: "Non ho marito";</a:t>
            </a:r>
            <a:r>
              <a:rPr lang="it-IT" sz="2800" i="1" dirty="0">
                <a:solidFill>
                  <a:srgbClr val="0000FF"/>
                </a:solidFill>
              </a:rPr>
              <a:t> 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perché hai avuto cinque mariti; e quello che hai ora, non è tuo marito; in questo hai detto la verità».</a:t>
            </a:r>
            <a:endParaRPr lang="it-IT" sz="2800" i="1" dirty="0">
              <a:solidFill>
                <a:srgbClr val="0000FF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13358" y="2737588"/>
            <a:ext cx="91565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Quando si pecca tra fratelli</a:t>
            </a:r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Matteo 18:15-17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Se tuo fratello ha peccato contro di te, va' e convincilo fra te e lui solo. Se ti ascolta, avrai guadagnato tuo fratello; ma, se non ti ascolta, prendi con te ancora una o due persone, affinché ogni parola sia confermata per bocca di due o tre testimoni.</a:t>
            </a:r>
            <a:r>
              <a:rPr lang="it-IT" sz="2800" i="1" dirty="0">
                <a:solidFill>
                  <a:srgbClr val="0000FF"/>
                </a:solidFill>
              </a:rPr>
              <a:t> 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Se rifiuta d'ascoltarli, dillo alla chiesa; e, se rifiuta d'ascoltare anche la chiesa, sia per te come il pagano e il pubblicano</a:t>
            </a:r>
            <a:endParaRPr lang="it-IT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5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02053" y="756745"/>
            <a:ext cx="74097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Quando si vede la sofferenza e non si agisce con </a:t>
            </a:r>
            <a:r>
              <a:rPr lang="it-IT" sz="2800" b="1"/>
              <a:t>preghiere, suppliche e </a:t>
            </a:r>
            <a:r>
              <a:rPr lang="it-IT" sz="2800" b="1" dirty="0"/>
              <a:t>perseveranza</a:t>
            </a:r>
          </a:p>
          <a:p>
            <a:pPr algn="ctr"/>
            <a:endParaRPr lang="it-IT" sz="2800" b="1" i="0" dirty="0">
              <a:solidFill>
                <a:srgbClr val="FF0000"/>
              </a:solidFill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Efesini 6:18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i="1" dirty="0">
                <a:solidFill>
                  <a:srgbClr val="0000FF"/>
                </a:solidFill>
              </a:rPr>
              <a:t>P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regate in ogni tempo, per mezzo dello Spirito, con ogni preghiera e supplica; vegliate a questo scopo con ogni perseveranza. Pregate per tutti i santi,</a:t>
            </a:r>
            <a:r>
              <a:rPr lang="it-IT" sz="2800" i="1" dirty="0">
                <a:solidFill>
                  <a:srgbClr val="0000FF"/>
                </a:solidFill>
              </a:rPr>
              <a:t> e anche per me, affinché mi sia dato di parlare apertamente per far conoscere con franchezza il mistero del vangelo</a:t>
            </a:r>
          </a:p>
        </p:txBody>
      </p:sp>
    </p:spTree>
    <p:extLst>
      <p:ext uri="{BB962C8B-B14F-4D97-AF65-F5344CB8AC3E}">
        <p14:creationId xmlns:p14="http://schemas.microsoft.com/office/powerpoint/2010/main" val="22675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30166" y="971762"/>
            <a:ext cx="78354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i="0" dirty="0">
                <a:effectLst/>
              </a:rPr>
              <a:t>Conclusione: costruire nel Signore</a:t>
            </a:r>
          </a:p>
          <a:p>
            <a:pPr algn="ctr"/>
            <a:endParaRPr lang="it-IT" sz="2800" b="1" i="0" dirty="0">
              <a:effectLst/>
            </a:endParaRPr>
          </a:p>
          <a:p>
            <a:pPr algn="ctr"/>
            <a:r>
              <a:rPr lang="it-IT" sz="2800" b="1" i="0" dirty="0">
                <a:solidFill>
                  <a:srgbClr val="FF0000"/>
                </a:solidFill>
                <a:effectLst/>
              </a:rPr>
              <a:t>Aggeo 1:13-14</a:t>
            </a:r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b="0" i="1" dirty="0">
                <a:solidFill>
                  <a:srgbClr val="0000FF"/>
                </a:solidFill>
                <a:effectLst/>
              </a:rPr>
              <a:t>Aggeo, inviato dal SIGNORE, trasmise al popolo questo messaggio del SIGNORE: «Io sono con voi», dice il SIGNORE.</a:t>
            </a:r>
            <a:r>
              <a:rPr lang="it-IT" sz="2800" i="1" dirty="0">
                <a:solidFill>
                  <a:srgbClr val="0000FF"/>
                </a:solidFill>
              </a:rPr>
              <a:t> 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Il SIGNORE risvegliò lo spirito di </a:t>
            </a:r>
            <a:r>
              <a:rPr lang="it-IT" sz="2800" b="0" i="1" dirty="0" err="1">
                <a:solidFill>
                  <a:srgbClr val="0000FF"/>
                </a:solidFill>
                <a:effectLst/>
              </a:rPr>
              <a:t>Zorobabel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, figlio di </a:t>
            </a:r>
            <a:r>
              <a:rPr lang="it-IT" sz="2800" b="0" i="1" dirty="0" err="1">
                <a:solidFill>
                  <a:srgbClr val="0000FF"/>
                </a:solidFill>
                <a:effectLst/>
              </a:rPr>
              <a:t>Sealtiel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, governatore di Giuda, e lo spirito di Giosuè, figlio di </a:t>
            </a:r>
            <a:r>
              <a:rPr lang="it-IT" sz="2800" b="0" i="1" dirty="0" err="1">
                <a:solidFill>
                  <a:srgbClr val="0000FF"/>
                </a:solidFill>
                <a:effectLst/>
              </a:rPr>
              <a:t>Iosadac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, sommo sacerdote, e lo spirito di tutto il resto del popolo; essi vennero e </a:t>
            </a:r>
            <a:r>
              <a:rPr lang="it-IT" sz="2800" b="0" i="1" u="sng" dirty="0">
                <a:solidFill>
                  <a:srgbClr val="0000FF"/>
                </a:solidFill>
                <a:effectLst/>
              </a:rPr>
              <a:t>cominciarono a lavorare nella casa del SIGNORE</a:t>
            </a:r>
            <a:r>
              <a:rPr lang="it-IT" sz="2800" b="0" i="1" dirty="0">
                <a:solidFill>
                  <a:srgbClr val="0000FF"/>
                </a:solidFill>
                <a:effectLst/>
              </a:rPr>
              <a:t> degli eserciti, loro Dio</a:t>
            </a:r>
            <a:endParaRPr lang="it-IT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3151" y="173007"/>
            <a:ext cx="9169051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0" dirty="0">
                <a:solidFill>
                  <a:srgbClr val="FF0000"/>
                </a:solidFill>
                <a:effectLst/>
                <a:hlinkClick r:id="rId2" action="ppaction://hlinksldjump"/>
              </a:rPr>
              <a:t>Esdra 2:64-70</a:t>
            </a:r>
            <a:endParaRPr lang="it-IT" sz="2400" b="1" i="0" dirty="0">
              <a:solidFill>
                <a:srgbClr val="FF0000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64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La comunità nel suo insieme contava Quarantaduemila-trecentosessanta persone,</a:t>
            </a:r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65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senza contare i loro servi e le loro serve, che ammontavano a settemila-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trecentotrentasette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. Avevano anche duecento cantanti, maschi e femmine.</a:t>
            </a:r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66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Avevano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settecentotrentasei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 cavalli,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duecentoquarantacinque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 muli,</a:t>
            </a:r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67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quattrocentotrentacinque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 cammelli e seimila-settecentoventi asini.</a:t>
            </a:r>
            <a:r>
              <a:rPr lang="it-IT" sz="2400" dirty="0"/>
              <a:t> </a:t>
            </a:r>
            <a:r>
              <a:rPr lang="it-IT" sz="2400" b="1" i="0" dirty="0">
                <a:solidFill>
                  <a:srgbClr val="000000"/>
                </a:solidFill>
                <a:effectLst/>
              </a:rPr>
              <a:t>68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Alcuni dei capi famiglia, quando giunsero alla casa del SIGNORE che si trova a Gerusalemme, fecero offerte volontarie per la casa di Dio, per ricostruirla dove stava prima.</a:t>
            </a:r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69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Diedero al tesoro dell' opera, secondo i loro mezzi,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sessantunmila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 dracme d'oro, cinquemila mine d' argento e cento vesti sacerdotali.</a:t>
            </a:r>
            <a:endParaRPr lang="it-IT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i="0" dirty="0">
                <a:solidFill>
                  <a:srgbClr val="000000"/>
                </a:solidFill>
                <a:effectLst/>
              </a:rPr>
              <a:t>70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 - I sacerdoti, i Leviti, la gente del popolo, i cantori, i portinai, i </a:t>
            </a:r>
            <a:r>
              <a:rPr lang="it-IT" sz="2400" b="0" i="0" dirty="0" err="1">
                <a:solidFill>
                  <a:srgbClr val="000000"/>
                </a:solidFill>
                <a:effectLst/>
              </a:rPr>
              <a:t>Netinei</a:t>
            </a:r>
            <a:r>
              <a:rPr lang="it-IT" sz="2400" b="0" i="0" dirty="0">
                <a:solidFill>
                  <a:srgbClr val="000000"/>
                </a:solidFill>
                <a:effectLst/>
              </a:rPr>
              <a:t>, si stabilirono nelle loro città; e tutti gli Israeliti, nelle rispettive città.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3159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1475</Words>
  <Application>Microsoft Office PowerPoint</Application>
  <PresentationFormat>A4 (21x29,7 cm)</PresentationFormat>
  <Paragraphs>80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francesco fosci</cp:lastModifiedBy>
  <cp:revision>26</cp:revision>
  <dcterms:created xsi:type="dcterms:W3CDTF">2020-01-31T16:49:54Z</dcterms:created>
  <dcterms:modified xsi:type="dcterms:W3CDTF">2025-04-25T05:51:59Z</dcterms:modified>
</cp:coreProperties>
</file>