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11"/>
  </p:notesMasterIdLst>
  <p:sldIdLst>
    <p:sldId id="581" r:id="rId4"/>
    <p:sldId id="262" r:id="rId5"/>
    <p:sldId id="586" r:id="rId6"/>
    <p:sldId id="591" r:id="rId7"/>
    <p:sldId id="592" r:id="rId8"/>
    <p:sldId id="593" r:id="rId9"/>
    <p:sldId id="257" r:id="rId10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B3EB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0BDB-0500-4315-B160-D84DF8D3798B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9A906-FCF6-4D58-BFE0-9B113F8DA7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58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>
            <a:extLst>
              <a:ext uri="{FF2B5EF4-FFF2-40B4-BE49-F238E27FC236}">
                <a16:creationId xmlns:a16="http://schemas.microsoft.com/office/drawing/2014/main" id="{F64053C0-1CED-41A6-85E7-80A967A25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88ACBA-76E7-4095-96E7-F761D1600E5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69F6451-54C5-4749-A79C-D34CFE9CD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46272F1-0032-4FE4-9A3A-7B4D3C47A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/>
            <a:endParaRPr lang="it-IT" altLang="it-IT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2BA832BD-BE5E-446F-AEC2-B505741E2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DE75AE-A899-4ACC-8070-D7C348556EE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AEED9BD-F1C0-434B-876F-BB4AC7035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0B99687-B204-42D3-A443-31AD5EF35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/>
            <a:endParaRPr lang="it-IT" altLang="it-IT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2BA832BD-BE5E-446F-AEC2-B505741E2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DE75AE-A899-4ACC-8070-D7C348556EE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AEED9BD-F1C0-434B-876F-BB4AC7035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0B99687-B204-42D3-A443-31AD5EF35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/>
            <a:endParaRPr lang="it-IT" altLang="it-IT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  <p:extLst>
      <p:ext uri="{BB962C8B-B14F-4D97-AF65-F5344CB8AC3E}">
        <p14:creationId xmlns:p14="http://schemas.microsoft.com/office/powerpoint/2010/main" val="345671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2BA832BD-BE5E-446F-AEC2-B505741E2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DE75AE-A899-4ACC-8070-D7C348556EE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AEED9BD-F1C0-434B-876F-BB4AC7035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0B99687-B204-42D3-A443-31AD5EF35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/>
            <a:endParaRPr lang="it-IT" altLang="it-IT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  <p:extLst>
      <p:ext uri="{BB962C8B-B14F-4D97-AF65-F5344CB8AC3E}">
        <p14:creationId xmlns:p14="http://schemas.microsoft.com/office/powerpoint/2010/main" val="532134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2BA832BD-BE5E-446F-AEC2-B505741E29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DE75AE-A899-4ACC-8070-D7C348556EE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AEED9BD-F1C0-434B-876F-BB4AC7035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0B99687-B204-42D3-A443-31AD5EF35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Formulare una frase di apertura efficace, pertinente all'argomento e in grado di attirare l'attenzione del pubblico. Fare leva sugli interessi del pubblico. Il ritmo della riunione è determinato dall'atteggiamento del moderatore, che dovrà stimolare la partecipazione del pubblico.</a:t>
            </a:r>
          </a:p>
          <a:p>
            <a:pPr eaLnBrk="1" hangingPunct="1"/>
            <a:endParaRPr lang="it-IT" altLang="it-IT">
              <a:solidFill>
                <a:srgbClr val="000000"/>
              </a:solidFill>
            </a:endParaRPr>
          </a:p>
          <a:p>
            <a:pPr eaLnBrk="1" hangingPunct="1"/>
            <a:r>
              <a:rPr lang="it-IT" altLang="it-IT">
                <a:solidFill>
                  <a:srgbClr val="000000"/>
                </a:solidFill>
              </a:rPr>
              <a:t>La moderazione è un processo che consente la comunicazione e la collaborazione tra più persone. Creare un ambiente aperto rivolto alla risoluzione dei problemi e al cambiamento.</a:t>
            </a:r>
          </a:p>
        </p:txBody>
      </p:sp>
    </p:spTree>
    <p:extLst>
      <p:ext uri="{BB962C8B-B14F-4D97-AF65-F5344CB8AC3E}">
        <p14:creationId xmlns:p14="http://schemas.microsoft.com/office/powerpoint/2010/main" val="213003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45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96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857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5EDC0F-605C-4249-89AA-FDCEA523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9A1B-E917-4C29-A1AB-D3E312757863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661DA5-DECD-495E-A39C-A83210588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4DD216-0D65-4165-8729-64C5042B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C771-89EF-4EC5-86FA-322ACBF884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386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E3DF-D576-4FDF-8F83-7308EB54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F6ACA-925C-493C-8544-820506A1A1F2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CB1457-029E-4E72-8548-304CAB8A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00839D-E419-412A-90D2-2BDB44A4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7EEBD-C0F7-4023-8452-DAC2B46F34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4879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A2606A-A130-4EE3-BA41-BD1FCA0C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C01F-DBBD-4EC4-BD4E-507A2111D9DD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1B3FE8-50B2-4561-881C-EB7F50BA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3B3225-9020-49F8-8075-E03F8E69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A67D-B3BD-44A4-A1CD-2BCFC13DD9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6969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06089029-5D70-4E40-89A1-CD1FACE8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9473-0259-4421-BCF6-711BB1AF1CA3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EDD15EA-FCAE-40A7-9BF1-3EDFA22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DE3DE49-F46E-4ADC-8513-8064D4B5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062A-C590-4966-A556-372B0508B3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6979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B7C531D1-D10C-418C-A063-8DBC6ADB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0A5F-2698-4C47-AB29-66C2A0A414EC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F91FDF63-2559-4A11-AAE8-8AE84266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219F2898-EEEB-4DAD-8AD4-F05ECEEA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596C-D0A3-4B8A-B756-F248878C76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7416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8BA55E92-14F5-4320-A565-8FD91E90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44810-2D5C-4ED9-B488-89A6BBC38945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DB0BC96-E2BC-4D97-93C4-08735BBE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7210ACBA-19BF-4601-A4E5-63BC1DB3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82D5-CBB8-45E9-B36E-BB46C427F4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0466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8B333EE1-F6E1-4EB9-8D4F-0AF79E0D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9D231-E06B-4349-99B7-ACC9C2797473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3C69D11E-C904-4892-9A68-D69E39EE8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A43BAD34-3AB4-4AA7-AAFC-58027964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89E8-BFC6-4653-AE05-D39714AD127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4431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039C8C56-0E69-4973-8295-F8DFC173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E3FB-9FD8-47F2-B809-F0EE6B3F974A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19DE33BC-7C84-4B38-9277-A061D7F3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724217E4-12AF-4F61-9E82-B4FC139A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D449-CD42-4ED9-81CC-7B2D31238A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823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976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7D1D978-3172-4393-9166-D1EAE69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75D6-B43D-4C14-AF6E-D5BABA066806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8E502F6-E865-4340-961D-30D6A95A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B701791-76CB-4A0B-A791-739A5A4C3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3B95-01FD-4CBC-AE62-31FAD11F10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8762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021AEF-F5E7-4EF9-9AA5-9AACCBEE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6C11-EBAC-4D5C-80CC-2DFE2A0A21C9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31BAD2-ADAA-4947-864E-0D029A63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8B522A-CBA0-4F87-8369-716ACE9D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3FC1-5E0D-46C3-B498-6F8E91044F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1059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98FA1A-1ACF-4827-8800-1C30C791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85965-0C93-48E9-ADCD-C507A29275C2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F3D69E-B47C-4699-A911-046FB784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0AB614-DB9C-47D1-A9A1-ACBF2B65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EE8A-0A6E-49F0-A9B3-6E31E0E0F0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6581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31A1A0E-EB70-484B-94DB-98554C78C3BF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733550" y="-2209800"/>
            <a:ext cx="9906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t-IT" altLang="it-IT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CF68A-FC82-49EF-A9EA-8FFF647EC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27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t-IT" altLang="it-IT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2DACB4-7F9B-404A-ACC5-B4901FE2E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275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kumimoji="0" lang="it-IT" altLang="en-US" sz="3000">
              <a:latin typeface="Arial" panose="020B0604020202020204" pitchFamily="34" charset="0"/>
            </a:endParaRPr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8915400" cy="1143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it-IT" altLang="it-IT" noProof="0"/>
              <a:t>Fare clic per modificare lo stile del titolo dello schema</a:t>
            </a:r>
            <a:endParaRPr lang="it-IT" altLang="en-US" noProof="0"/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90600" y="3276600"/>
            <a:ext cx="66865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altLang="it-IT" noProof="0"/>
              <a:t>Fare clic per modificare lo stile del sottotitolo dello schema</a:t>
            </a:r>
            <a:endParaRPr lang="it-IT" altLang="en-US" noProof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441CB46-D420-4862-98DD-BB1426532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81850" y="6096000"/>
            <a:ext cx="2476500" cy="304800"/>
          </a:xfrm>
          <a:prstGeom prst="rect">
            <a:avLst/>
          </a:prstGeom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59A3418-8007-43BA-BD51-5F50011D9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476500" y="6096000"/>
            <a:ext cx="4705350" cy="5349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20000"/>
              </a:spcBef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81AADF6-3FF8-4A0D-8B9A-F4CDFA440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181850" y="6400800"/>
            <a:ext cx="2476500" cy="228600"/>
          </a:xfrm>
          <a:prstGeom prst="rect">
            <a:avLst/>
          </a:prstGeom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kumimoji="0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56D5D9-D796-4085-9DE0-A4C1CDD0879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7066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67895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49014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9148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00250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044501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19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705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07632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37247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68766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292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17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3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2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26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93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28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4799-D1CA-4CE8-A9CF-46A177A6E3F3}" type="datetimeFigureOut">
              <a:rPr lang="it-IT" smtClean="0"/>
              <a:t>09/03/2024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AE0D-9CDD-47BF-AC33-B488803161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7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3B1D83AC-288D-4217-A5B0-3FDD478AB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779A25A8-4707-461D-8B9C-61517CFC3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F8FF70-FC4D-43CA-8D15-719DB6B34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A0C2E1-8603-4FB8-AD8C-9FB2B752B1DE}" type="datetimeFigureOut">
              <a:rPr lang="it-IT"/>
              <a:pPr>
                <a:defRPr/>
              </a:pPr>
              <a:t>09/03/2024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A03B89-6C51-41DD-A36E-A1DDD6380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D91412-6703-4C4B-A552-714BB4697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3ACF65-459E-4519-BA4A-4252B443CF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387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2pPr>
      <a:lvl3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3pPr>
      <a:lvl4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4pPr>
      <a:lvl5pPr algn="l" defTabSz="7429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429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5738" indent="-185738" algn="l" defTabSz="742950" rtl="0" eaLnBrk="0" fontAlgn="base" hangingPunct="0">
        <a:lnSpc>
          <a:spcPct val="90000"/>
        </a:lnSpc>
        <a:spcBef>
          <a:spcPts val="813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0B449CD1-4F00-4B0C-89B0-1E2BEB9E0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27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t-IT" altLang="it-IT"/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6F1A4942-8F48-49F0-9B90-5A9C6E749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275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0" lang="it-IT" altLang="en-US" sz="3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383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B98BAE17-8856-40C3-8463-835D19E91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5332413"/>
            <a:ext cx="6480175" cy="584200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«</a:t>
            </a:r>
            <a: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Chi è </a:t>
            </a:r>
            <a:r>
              <a:rPr lang="it-IT" altLang="it-IT" sz="3200" b="1" kern="0" noProof="0" dirty="0">
                <a:solidFill>
                  <a:srgbClr val="000000"/>
                </a:solidFill>
                <a:latin typeface="Calibri" panose="020F0502020204030204" pitchFamily="34" charset="0"/>
              </a:rPr>
              <a:t>l</a:t>
            </a:r>
            <a:r>
              <a:rPr lang="it-IT" altLang="it-IT" sz="32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’anti-Cristo</a:t>
            </a:r>
            <a: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»?</a:t>
            </a:r>
          </a:p>
        </p:txBody>
      </p:sp>
      <p:sp>
        <p:nvSpPr>
          <p:cNvPr id="8" name="Text Box 2053" descr="50%">
            <a:extLst>
              <a:ext uri="{FF2B5EF4-FFF2-40B4-BE49-F238E27FC236}">
                <a16:creationId xmlns:a16="http://schemas.microsoft.com/office/drawing/2014/main" id="{5A8DBC97-A6C9-4E2E-B449-3142AC260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1700213"/>
            <a:ext cx="6480175" cy="30464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  <a:contourClr>
              <a:srgbClr val="FFFFFF"/>
            </a:contourClr>
          </a:sp3d>
        </p:spPr>
        <p:txBody>
          <a:bodyPr>
            <a:spAutoFit/>
            <a:flatTx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4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INCONTRO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4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4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VANGELO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F903444B-048A-48B3-A7AE-728499B36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000"/>
            <a:ext cx="4038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TRASMISSIONE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888649"/>
            <a:ext cx="9905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it-IT" sz="9600" b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CHI è</a:t>
            </a:r>
          </a:p>
          <a:p>
            <a:pPr algn="ctr"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  <a:tab pos="7642860" algn="l"/>
                <a:tab pos="8092440" algn="l"/>
                <a:tab pos="8542020" algn="l"/>
                <a:tab pos="8991600" algn="l"/>
                <a:tab pos="9441180" algn="l"/>
                <a:tab pos="9890760" algn="l"/>
                <a:tab pos="10340340" algn="l"/>
                <a:tab pos="10789920" algn="l"/>
                <a:tab pos="11239500" algn="l"/>
                <a:tab pos="11689080" algn="l"/>
                <a:tab pos="12138660" algn="l"/>
                <a:tab pos="12588240" algn="l"/>
                <a:tab pos="13037820" algn="l"/>
                <a:tab pos="13487400" algn="l"/>
                <a:tab pos="13936980" algn="l"/>
                <a:tab pos="14386560" algn="l"/>
              </a:tabLst>
            </a:pPr>
            <a:r>
              <a:rPr lang="it-IT" sz="9600" b="1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L’ANTICRISTO?</a:t>
            </a:r>
            <a:endParaRPr lang="it-IT" sz="9600" cap="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7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id="{B6364F99-26BA-4BE0-8A03-5788388D6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394" y="3234519"/>
            <a:ext cx="8424084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Matteo 24:23-24</a:t>
            </a:r>
            <a:r>
              <a:rPr lang="it-IT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i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3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diranno: «il Cristo, eccolo qui, eccola là», per considerare un uomo </a:t>
            </a:r>
            <a:r>
              <a:rPr lang="it-IT" sz="3200" b="1" u="sng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Cristo.</a:t>
            </a:r>
            <a:endParaRPr lang="it-IT" sz="32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46BF3839-5A98-4FC6-8E1D-86101879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394" y="1750128"/>
            <a:ext cx="8424084" cy="1093941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3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Colui che </a:t>
            </a:r>
            <a:r>
              <a:rPr lang="it-IT" sz="32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propone</a:t>
            </a:r>
            <a:r>
              <a:rPr lang="it-IT" sz="3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sé stesso come </a:t>
            </a:r>
            <a:r>
              <a:rPr lang="it-IT" sz="32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unto</a:t>
            </a:r>
            <a:r>
              <a:rPr lang="it-IT" sz="3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Dio, o «dio» stesso in terra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8180F7F3-AD4E-4D11-BC3A-80B9D29C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394" y="4734200"/>
            <a:ext cx="8424084" cy="1093941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/>
            <a:r>
              <a:rPr lang="it-IT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Giovanni 2:18</a:t>
            </a:r>
            <a:r>
              <a:rPr lang="it-IT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l’uomo anti-Cristo è chi viene proposto come </a:t>
            </a:r>
            <a:r>
              <a:rPr lang="it-IT" sz="3200" b="1" u="sng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fosse Cristo</a:t>
            </a:r>
            <a:r>
              <a:rPr lang="it-IT" sz="32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sulla terra.</a:t>
            </a:r>
          </a:p>
        </p:txBody>
      </p:sp>
      <p:sp>
        <p:nvSpPr>
          <p:cNvPr id="7" name="Text Box 20">
            <a:extLst>
              <a:ext uri="{FF2B5EF4-FFF2-40B4-BE49-F238E27FC236}">
                <a16:creationId xmlns:a16="http://schemas.microsoft.com/office/drawing/2014/main" id="{B7224FE9-CAB1-4D2D-9B52-EF281DC7B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394" y="595009"/>
            <a:ext cx="8192069" cy="707886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ANTICRISTO è</a:t>
            </a: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id="{B6364F99-26BA-4BE0-8A03-5788388D6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984" y="2734483"/>
            <a:ext cx="8192068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</a:rPr>
              <a:t>Matteo 24:5</a:t>
            </a:r>
            <a:r>
              <a:rPr lang="it-IT" sz="3200" dirty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- anti-Cristo è colui che </a:t>
            </a:r>
            <a:r>
              <a:rPr lang="it-IT" sz="3200" b="1" u="sng" dirty="0">
                <a:solidFill>
                  <a:prstClr val="black"/>
                </a:solidFill>
                <a:latin typeface="Calibri" panose="020F0502020204030204"/>
              </a:rPr>
              <a:t>seduce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 molti, nel nome del Signore Gesù Cristo.</a:t>
            </a: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46BF3839-5A98-4FC6-8E1D-86101879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984" y="1455693"/>
            <a:ext cx="8172118" cy="1077218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3200" b="1" dirty="0">
                <a:solidFill>
                  <a:srgbClr val="0000FF"/>
                </a:solidFill>
                <a:latin typeface="Calibri" panose="020F0502020204030204"/>
              </a:rPr>
              <a:t>Colui che </a:t>
            </a:r>
            <a:r>
              <a:rPr lang="it-IT" sz="3200" b="1" u="sng" dirty="0">
                <a:solidFill>
                  <a:srgbClr val="0000FF"/>
                </a:solidFill>
                <a:latin typeface="Calibri" panose="020F0502020204030204"/>
              </a:rPr>
              <a:t>seduce</a:t>
            </a:r>
            <a:r>
              <a:rPr lang="it-IT" sz="3200" b="1" dirty="0">
                <a:solidFill>
                  <a:srgbClr val="0000FF"/>
                </a:solidFill>
                <a:latin typeface="Calibri" panose="020F0502020204030204"/>
              </a:rPr>
              <a:t> altri a seguire le sue teorie dedotte dalla Scrittura</a:t>
            </a:r>
            <a:endParaRPr lang="it-IT" sz="3200" dirty="0">
              <a:solidFill>
                <a:srgbClr val="0000FF"/>
              </a:solidFill>
              <a:latin typeface="Calibri" panose="020F0502020204030204"/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8180F7F3-AD4E-4D11-BC3A-80B9D29C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984" y="4058626"/>
            <a:ext cx="8192068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</a:rPr>
              <a:t>Apocalisse 19:20</a:t>
            </a:r>
            <a:r>
              <a:rPr lang="it-IT" sz="3200" dirty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- la seduzione è l’arte attrattiva di chi è descritto con la figura della </a:t>
            </a:r>
            <a:r>
              <a:rPr lang="it-IT" sz="3200" b="1" u="sng" dirty="0">
                <a:solidFill>
                  <a:prstClr val="black"/>
                </a:solidFill>
                <a:latin typeface="Calibri" panose="020F0502020204030204"/>
              </a:rPr>
              <a:t>bestia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7" name="Text Box 20">
            <a:extLst>
              <a:ext uri="{FF2B5EF4-FFF2-40B4-BE49-F238E27FC236}">
                <a16:creationId xmlns:a16="http://schemas.microsoft.com/office/drawing/2014/main" id="{B7224FE9-CAB1-4D2D-9B52-EF281DC7B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983" y="554065"/>
            <a:ext cx="8192069" cy="707886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ANTICRISTO è</a:t>
            </a: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:</a:t>
            </a: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FADE1906-B48A-4710-BD2D-D1377594E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10" y="5420411"/>
            <a:ext cx="8192068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</a:rPr>
              <a:t>2</a:t>
            </a:r>
            <a:r>
              <a:rPr lang="it-IT" sz="3200" dirty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it-IT" sz="3200" b="1" dirty="0">
                <a:solidFill>
                  <a:srgbClr val="FF0000"/>
                </a:solidFill>
                <a:latin typeface="Calibri" panose="020F0502020204030204"/>
              </a:rPr>
              <a:t>Tessalonicesi 2:3-10 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- è anti-Cristo il figliolo della </a:t>
            </a:r>
            <a:r>
              <a:rPr lang="it-IT" sz="3200" b="1" u="sng" dirty="0">
                <a:solidFill>
                  <a:prstClr val="black"/>
                </a:solidFill>
                <a:latin typeface="Calibri" panose="020F0502020204030204"/>
              </a:rPr>
              <a:t>perdizione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</a:rPr>
              <a:t>, che s’innalza su tutti.</a:t>
            </a:r>
          </a:p>
        </p:txBody>
      </p:sp>
    </p:spTree>
    <p:extLst>
      <p:ext uri="{BB962C8B-B14F-4D97-AF65-F5344CB8AC3E}">
        <p14:creationId xmlns:p14="http://schemas.microsoft.com/office/powerpoint/2010/main" val="410094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id="{B6364F99-26BA-4BE0-8A03-5788388D6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14" y="2843667"/>
            <a:ext cx="8486022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</a:rPr>
              <a:t>1 Giovanni 2:22</a:t>
            </a:r>
            <a:r>
              <a:rPr lang="it-IT" sz="3200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</a:rPr>
              <a:t> - è il mendace, l’ingannatore  bugiardo, che nega la </a:t>
            </a:r>
            <a:r>
              <a:rPr lang="it-IT" sz="3200" b="1" u="sng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</a:rPr>
              <a:t>deità</a:t>
            </a:r>
            <a:r>
              <a:rPr lang="it-IT" sz="3200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</a:rPr>
              <a:t> di Cristo.</a:t>
            </a: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46BF3839-5A98-4FC6-8E1D-86101879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14" y="1748553"/>
            <a:ext cx="8486022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3200" b="1" dirty="0">
                <a:solidFill>
                  <a:srgbClr val="0000FF"/>
                </a:solidFill>
                <a:latin typeface="Calibri" panose="020F0502020204030204"/>
                <a:ea typeface="Times New Roman" panose="02020603050405020304" pitchFamily="18" charset="0"/>
              </a:rPr>
              <a:t>Colui che </a:t>
            </a:r>
            <a:r>
              <a:rPr lang="it-IT" sz="3200" b="1" u="sng" dirty="0">
                <a:solidFill>
                  <a:srgbClr val="0000FF"/>
                </a:solidFill>
                <a:latin typeface="Calibri" panose="020F0502020204030204"/>
                <a:ea typeface="Times New Roman" panose="02020603050405020304" pitchFamily="18" charset="0"/>
              </a:rPr>
              <a:t>nega</a:t>
            </a:r>
            <a:r>
              <a:rPr lang="it-IT" sz="3200" b="1" dirty="0">
                <a:solidFill>
                  <a:srgbClr val="0000FF"/>
                </a:solidFill>
                <a:latin typeface="Calibri" panose="020F0502020204030204"/>
                <a:ea typeface="Times New Roman" panose="02020603050405020304" pitchFamily="18" charset="0"/>
              </a:rPr>
              <a:t> l'umanità o la deità di Cristo</a:t>
            </a:r>
            <a:endParaRPr lang="it-IT" sz="3200" dirty="0">
              <a:solidFill>
                <a:srgbClr val="000000"/>
              </a:solidFill>
              <a:latin typeface="Calibri" panose="020F0502020204030204"/>
              <a:ea typeface="Times New Roman" panose="02020603050405020304" pitchFamily="18" charset="0"/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8180F7F3-AD4E-4D11-BC3A-80B9D29C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63" y="4431224"/>
            <a:ext cx="8486022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1 Giovanni 4:1-3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- è anti-Cristo chi nega l</a:t>
            </a:r>
            <a:r>
              <a:rPr lang="it-IT" sz="3200" b="1" u="sng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'umanità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di Cristo, dicendo che «non è venuto in carne».</a:t>
            </a:r>
          </a:p>
        </p:txBody>
      </p:sp>
      <p:sp>
        <p:nvSpPr>
          <p:cNvPr id="7" name="Text Box 20">
            <a:extLst>
              <a:ext uri="{FF2B5EF4-FFF2-40B4-BE49-F238E27FC236}">
                <a16:creationId xmlns:a16="http://schemas.microsoft.com/office/drawing/2014/main" id="{B7224FE9-CAB1-4D2D-9B52-EF281DC7B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62" y="595009"/>
            <a:ext cx="8506739" cy="707886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ANTICRISTO è</a:t>
            </a: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512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>
            <a:extLst>
              <a:ext uri="{FF2B5EF4-FFF2-40B4-BE49-F238E27FC236}">
                <a16:creationId xmlns:a16="http://schemas.microsoft.com/office/drawing/2014/main" id="{B6364F99-26BA-4BE0-8A03-5788388D6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640" y="3311732"/>
            <a:ext cx="8172117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</a:rPr>
              <a:t>Ebrei 10:29</a:t>
            </a:r>
            <a:r>
              <a:rPr lang="it-IT" sz="3200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</a:rPr>
              <a:t> - è anti-Cristo chi si tiene fuori dai benefici del </a:t>
            </a:r>
            <a:r>
              <a:rPr lang="it-IT" sz="3200" b="1" u="sng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</a:rPr>
              <a:t>sangue</a:t>
            </a:r>
            <a:r>
              <a:rPr lang="it-IT" sz="3200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</a:rPr>
              <a:t> di Cristo.</a:t>
            </a:r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46BF3839-5A98-4FC6-8E1D-86101879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685" y="1764269"/>
            <a:ext cx="8172118" cy="1077218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3200" b="1" dirty="0">
                <a:solidFill>
                  <a:srgbClr val="0000FF"/>
                </a:solidFill>
                <a:latin typeface="Calibri" panose="020F0502020204030204"/>
                <a:ea typeface="Times New Roman" panose="02020603050405020304" pitchFamily="18" charset="0"/>
              </a:rPr>
              <a:t>Chi nega il valore del suo sangue, della sua morte e della sua risurrezione</a:t>
            </a:r>
            <a:endParaRPr lang="it-IT" sz="3200" dirty="0">
              <a:solidFill>
                <a:srgbClr val="000000"/>
              </a:solidFill>
              <a:latin typeface="Calibri" panose="020F0502020204030204"/>
              <a:ea typeface="Times New Roman" panose="02020603050405020304" pitchFamily="18" charset="0"/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8180F7F3-AD4E-4D11-BC3A-80B9D29C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64" y="4850324"/>
            <a:ext cx="8172116" cy="107721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3200" b="1" dirty="0">
                <a:solidFill>
                  <a:srgbClr val="FF000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Romani 4:25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- è anti-Cristo chi non dà valore alla </a:t>
            </a:r>
            <a:r>
              <a:rPr lang="it-IT" sz="3200" b="1" u="sng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3200" b="1" u="sng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risurrezione</a:t>
            </a:r>
            <a:r>
              <a:rPr lang="it-IT" sz="32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del Signore Gesù.</a:t>
            </a:r>
            <a:endParaRPr lang="it-IT" sz="3200" dirty="0">
              <a:solidFill>
                <a:srgbClr val="000000"/>
              </a:solidFill>
              <a:latin typeface="Calibri" panose="020F0502020204030204"/>
              <a:ea typeface="Times New Roman" panose="02020603050405020304" pitchFamily="18" charset="0"/>
            </a:endParaRPr>
          </a:p>
        </p:txBody>
      </p:sp>
      <p:sp>
        <p:nvSpPr>
          <p:cNvPr id="7" name="Text Box 20">
            <a:extLst>
              <a:ext uri="{FF2B5EF4-FFF2-40B4-BE49-F238E27FC236}">
                <a16:creationId xmlns:a16="http://schemas.microsoft.com/office/drawing/2014/main" id="{B7224FE9-CAB1-4D2D-9B52-EF281DC7B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688" y="595009"/>
            <a:ext cx="8192069" cy="707886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ANTICRISTO è</a:t>
            </a: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:</a:t>
            </a:r>
          </a:p>
        </p:txBody>
      </p:sp>
      <p:sp>
        <p:nvSpPr>
          <p:cNvPr id="9" name="Freccia in su 8">
            <a:hlinkClick r:id="rId3" action="ppaction://hlinksldjump"/>
            <a:extLst>
              <a:ext uri="{FF2B5EF4-FFF2-40B4-BE49-F238E27FC236}">
                <a16:creationId xmlns:a16="http://schemas.microsoft.com/office/drawing/2014/main" id="{F5539002-DCBC-49CE-8EAD-D6547DB690E6}"/>
              </a:ext>
            </a:extLst>
          </p:cNvPr>
          <p:cNvSpPr/>
          <p:nvPr/>
        </p:nvSpPr>
        <p:spPr>
          <a:xfrm>
            <a:off x="9421368" y="6419088"/>
            <a:ext cx="484632" cy="438912"/>
          </a:xfrm>
          <a:prstGeom prst="up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8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in su 3">
            <a:hlinkClick r:id="rId2" action="ppaction://hlinksldjump"/>
            <a:extLst>
              <a:ext uri="{FF2B5EF4-FFF2-40B4-BE49-F238E27FC236}">
                <a16:creationId xmlns:a16="http://schemas.microsoft.com/office/drawing/2014/main" id="{D7AAC38E-E43B-4104-BCC8-AA93A57042E9}"/>
              </a:ext>
            </a:extLst>
          </p:cNvPr>
          <p:cNvSpPr/>
          <p:nvPr/>
        </p:nvSpPr>
        <p:spPr>
          <a:xfrm>
            <a:off x="9421368" y="6419088"/>
            <a:ext cx="484632" cy="4389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418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durre una riunione">
  <a:themeElements>
    <a:clrScheme name="Condurre una riunione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Condurre una riuni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ondurre una riunione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urre una riunione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606</Words>
  <Application>Microsoft Office PowerPoint</Application>
  <PresentationFormat>A4 (21x29,7 cm)</PresentationFormat>
  <Paragraphs>44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Tema di Office</vt:lpstr>
      <vt:lpstr>2_Tema di Office</vt:lpstr>
      <vt:lpstr>Condurre una riunione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Franco_Acer</dc:creator>
  <cp:lastModifiedBy>Franco</cp:lastModifiedBy>
  <cp:revision>31</cp:revision>
  <dcterms:created xsi:type="dcterms:W3CDTF">2021-07-14T07:34:40Z</dcterms:created>
  <dcterms:modified xsi:type="dcterms:W3CDTF">2024-03-09T16:13:34Z</dcterms:modified>
</cp:coreProperties>
</file>